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75" r:id="rId9"/>
    <p:sldId id="277" r:id="rId10"/>
    <p:sldId id="279" r:id="rId11"/>
    <p:sldId id="281" r:id="rId12"/>
    <p:sldId id="273" r:id="rId13"/>
    <p:sldId id="284" r:id="rId14"/>
    <p:sldId id="274" r:id="rId1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4E8C67-2ECF-6B93-CB44-4F699C979AF7}" v="358" dt="2023-03-22T20:19:33.5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327"/>
  </p:normalViewPr>
  <p:slideViewPr>
    <p:cSldViewPr snapToGrid="0" snapToObjects="1">
      <p:cViewPr varScale="1">
        <p:scale>
          <a:sx n="106" d="100"/>
          <a:sy n="106" d="100"/>
        </p:scale>
        <p:origin x="108"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D827D43-90CD-AA79-18B3-0370D07E6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354284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DD92D-F774-8F9C-75BE-C22B19A75C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8A3769-29C0-1BD5-8745-C2A68C1D9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FF4D2A-EF61-E6D0-B4E3-B38579B09B48}"/>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936B274F-E542-5103-F5D7-7136151854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AF5937-CD8E-0333-3500-C8D12DA9359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05832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B5A8B1-3056-17F9-D03E-D18EB185B8E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128AA3-90B9-8043-05C4-811D25EC8E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A67D9-394A-0EC4-0A08-9600A4FC454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0D85AD54-D3D8-D02D-98D0-9C456BFA5A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E920CD-D0ED-6C95-EB49-23C66FC35E7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5172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FFB03-36C0-9464-DE65-5024D470F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36903B8-B938-4303-D300-BB497868E3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6E3CD99-3258-19F9-EF51-31C35959499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AF225F62-59E9-25A7-BCEF-43F05BA1E1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528615-41A6-D8C5-8DBC-EE31FE2DACE6}"/>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68493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96E7-CCA4-80E0-0C1D-4012333FC1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028D7E-C822-975C-BBD4-1128E388590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FABF1B-1B15-5F5F-DB40-92638F556B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54C739-DA99-2921-3A41-80DB4EA77D8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F472A6D0-AE92-547C-83A0-FA5FD15CC7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47BAFB-CD63-FABA-61E5-F9879DB5A0FB}"/>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114664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22122-1C09-0E69-C567-198E9F5766D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7B8A228-3A40-F6FD-78CE-5B880A766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790A8B-213C-25DA-ADDF-ED3242926B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4D492-EE80-AC94-0FD8-C9703E39A1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8E47756-66EC-D3D8-37F3-988B41ED2B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761C46-0586-727B-C46A-DD995E3A7222}"/>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8" name="Footer Placeholder 7">
            <a:extLst>
              <a:ext uri="{FF2B5EF4-FFF2-40B4-BE49-F238E27FC236}">
                <a16:creationId xmlns:a16="http://schemas.microsoft.com/office/drawing/2014/main" id="{4AEC34D7-68C1-9199-26ED-05D5479AC4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89BF9F-9F13-EF37-EDC6-AEAF513517CE}"/>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197051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47600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3FCF3B-272C-E198-45E8-88A1B3F942A7}"/>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3" name="Footer Placeholder 2">
            <a:extLst>
              <a:ext uri="{FF2B5EF4-FFF2-40B4-BE49-F238E27FC236}">
                <a16:creationId xmlns:a16="http://schemas.microsoft.com/office/drawing/2014/main" id="{A37CF99E-7505-8F13-BEA4-336589CB84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249D88-7471-3C11-CCD1-DC21654D3B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68811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ADD91-5420-67ED-CF2B-B83036AB9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A56AFE-4223-BECD-0747-B512806ECE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CAAB76-6766-499D-EABE-FB5F47D8C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24A1FC-15F1-60BB-4AB4-7AC26D165409}"/>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4567B1D5-3376-9C20-2849-73EA6506B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885B7-DBE6-9DF4-D597-A63678F73230}"/>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4088764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7FDDF-C983-155F-BEAA-AA013DA747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D22576-8BFD-7261-9F1C-04E679F5E9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A041FF5-CC6B-455D-0D57-A14FE3E92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F4E73F-1F27-5557-7972-B9F9EE9274DB}"/>
              </a:ext>
            </a:extLst>
          </p:cNvPr>
          <p:cNvSpPr>
            <a:spLocks noGrp="1"/>
          </p:cNvSpPr>
          <p:nvPr>
            <p:ph type="dt" sz="half" idx="10"/>
          </p:nvPr>
        </p:nvSpPr>
        <p:spPr/>
        <p:txBody>
          <a:bodyPr/>
          <a:lstStyle/>
          <a:p>
            <a:fld id="{B49EA1C6-2DC8-8148-8DFC-42644C93EECA}" type="datetimeFigureOut">
              <a:rPr lang="en-US" smtClean="0"/>
              <a:t>3/30/2023</a:t>
            </a:fld>
            <a:endParaRPr lang="en-US"/>
          </a:p>
        </p:txBody>
      </p:sp>
      <p:sp>
        <p:nvSpPr>
          <p:cNvPr id="6" name="Footer Placeholder 5">
            <a:extLst>
              <a:ext uri="{FF2B5EF4-FFF2-40B4-BE49-F238E27FC236}">
                <a16:creationId xmlns:a16="http://schemas.microsoft.com/office/drawing/2014/main" id="{E520C5A9-5B8F-27DE-C729-FAEC424CE6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FDE2C2-BB04-2813-70EE-7E1A12410F7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2213074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3/30/2023</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788729"/>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Athletics</a:t>
            </a:r>
          </a:p>
        </p:txBody>
      </p:sp>
      <p:sp>
        <p:nvSpPr>
          <p:cNvPr id="3" name="Subtitle 2">
            <a:extLst>
              <a:ext uri="{FF2B5EF4-FFF2-40B4-BE49-F238E27FC236}">
                <a16:creationId xmlns:a16="http://schemas.microsoft.com/office/drawing/2014/main" id="{E8528458-64CD-0F4E-1F7E-693D7409A6DE}"/>
              </a:ext>
            </a:extLst>
          </p:cNvPr>
          <p:cNvSpPr>
            <a:spLocks noGrp="1"/>
          </p:cNvSpPr>
          <p:nvPr>
            <p:ph type="subTitle" idx="1"/>
          </p:nvPr>
        </p:nvSpPr>
        <p:spPr>
          <a:xfrm>
            <a:off x="1524000" y="3268404"/>
            <a:ext cx="9144000" cy="1655762"/>
          </a:xfrm>
        </p:spPr>
        <p:txBody>
          <a:bodyPr/>
          <a:lstStyle/>
          <a:p>
            <a:r>
              <a:rPr lang="en-US" dirty="0">
                <a:solidFill>
                  <a:schemeClr val="bg2">
                    <a:lumMod val="25000"/>
                  </a:schemeClr>
                </a:solidFill>
                <a:latin typeface="Helvetica" pitchFamily="2" charset="0"/>
              </a:rPr>
              <a:t>FY 2024 Planning and Budget Meeting</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#4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07C90BE4-D402-D695-CB30-B6EE8DFA965A}"/>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A02401FB-9F31-F80F-AED4-8A8F2D783D8E}"/>
              </a:ext>
            </a:extLst>
          </p:cNvPr>
          <p:cNvGraphicFramePr>
            <a:graphicFrameLocks noGrp="1"/>
          </p:cNvGraphicFramePr>
          <p:nvPr>
            <p:extLst>
              <p:ext uri="{D42A27DB-BD31-4B8C-83A1-F6EECF244321}">
                <p14:modId xmlns:p14="http://schemas.microsoft.com/office/powerpoint/2010/main" val="3155699964"/>
              </p:ext>
            </p:extLst>
          </p:nvPr>
        </p:nvGraphicFramePr>
        <p:xfrm>
          <a:off x="838199" y="1372630"/>
          <a:ext cx="10515600" cy="4377241"/>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#4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Scholarship Increases/Distance Learning</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 </a:t>
                      </a:r>
                    </a:p>
                    <a:p>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$202,000 ($162,000 for fee and housing/meal plan increases; $40,000 for Distance Learning)</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will allow Athletics to continue to award athletic scholarships that keep pace with increases in fees, housing, and dining expenses.  This will also allow Athletics to continue to cover distance learning fees as part of scholarships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Athletics would not be able to fund athletics scholarships to cover institutional cost increases or distance learning fees without reducing funding in another area.</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017193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#5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F0A0343D-7D2D-C1C5-2593-BD80F3AC29C8}"/>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44768693-90FE-B92C-06E6-BF22FE8B56D6}"/>
              </a:ext>
            </a:extLst>
          </p:cNvPr>
          <p:cNvGraphicFramePr>
            <a:graphicFrameLocks noGrp="1"/>
          </p:cNvGraphicFramePr>
          <p:nvPr>
            <p:extLst>
              <p:ext uri="{D42A27DB-BD31-4B8C-83A1-F6EECF244321}">
                <p14:modId xmlns:p14="http://schemas.microsoft.com/office/powerpoint/2010/main" val="3650449323"/>
              </p:ext>
            </p:extLst>
          </p:nvPr>
        </p:nvGraphicFramePr>
        <p:xfrm>
          <a:off x="838199" y="1372630"/>
          <a:ext cx="10515600" cy="4253792"/>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#5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Addition of Training Table Meals for Student-Athletes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 </a:t>
                      </a:r>
                    </a:p>
                    <a:p>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$500,000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will allow Athletics to provide meals and nutrition comparable to other institutions in Conference USA.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Without the addition of these meals, SHSU may not be able to recruit and retain the caliber of student-athletes needed to successfully compete in FBS and Conference USA.</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3097254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Summary of Budget Requests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a:lstStyle/>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Addition of 10 Football Scholarships – $250,000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Team Travel Expenses – $550,000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Cost of Attendance Expenses for Football – $137,500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Scholarship Cost Increases – $202,000</a:t>
            </a:r>
          </a:p>
          <a:p>
            <a:pPr marL="514350" indent="-514350">
              <a:buFont typeface="+mj-lt"/>
              <a:buAutoNum type="arabicPeriod"/>
            </a:pPr>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Addition of Training Table Meals for Athletes – $500,000</a:t>
            </a:r>
          </a:p>
          <a:p>
            <a:pPr marL="514350" indent="-514350">
              <a:buFont typeface="+mj-lt"/>
              <a:buAutoNum type="arabicPeriod"/>
            </a:pPr>
            <a:endParaRPr lang="en-US" dirty="0">
              <a:solidFill>
                <a:schemeClr val="bg2">
                  <a:lumMod val="25000"/>
                </a:schemeClr>
              </a:solidFill>
              <a:latin typeface="Helvetica Neue" panose="02000503000000020004" pitchFamily="2" charset="0"/>
              <a:ea typeface="Helvetica Neue" panose="02000503000000020004" pitchFamily="2" charset="0"/>
              <a:cs typeface="Helvetica Neue" panose="02000503000000020004" pitchFamily="2" charset="0"/>
            </a:endParaRPr>
          </a:p>
          <a:p>
            <a:pPr marL="0" indent="0">
              <a:buNone/>
            </a:pPr>
            <a:r>
              <a:rPr lang="en-US" b="1" dirty="0">
                <a:solidFill>
                  <a:srgbClr val="E36436"/>
                </a:solidFill>
                <a:latin typeface="Helvetica" pitchFamily="2" charset="0"/>
                <a:ea typeface="Helvetica Neue" panose="02000503000000020004" pitchFamily="2" charset="0"/>
                <a:cs typeface="Helvetica Neue" panose="02000503000000020004" pitchFamily="2" charset="0"/>
              </a:rPr>
              <a:t>*Total Amount Requested – $1,639,500</a:t>
            </a:r>
          </a:p>
        </p:txBody>
      </p:sp>
    </p:spTree>
    <p:extLst>
      <p:ext uri="{BB962C8B-B14F-4D97-AF65-F5344CB8AC3E}">
        <p14:creationId xmlns:p14="http://schemas.microsoft.com/office/powerpoint/2010/main" val="822068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Prospective “Big Ideas”</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Content Placeholder 4">
            <a:extLst>
              <a:ext uri="{FF2B5EF4-FFF2-40B4-BE49-F238E27FC236}">
                <a16:creationId xmlns:a16="http://schemas.microsoft.com/office/drawing/2014/main" id="{A4E772F8-AC28-2AAB-02D2-022F9A78EEA6}"/>
              </a:ext>
            </a:extLst>
          </p:cNvPr>
          <p:cNvSpPr>
            <a:spLocks noGrp="1"/>
          </p:cNvSpPr>
          <p:nvPr>
            <p:ph idx="1"/>
          </p:nvPr>
        </p:nvSpPr>
        <p:spPr>
          <a:xfrm>
            <a:off x="838200" y="1636784"/>
            <a:ext cx="10515600" cy="4351338"/>
          </a:xfrm>
        </p:spPr>
        <p:txBody>
          <a:bodyPr vert="horz" lIns="91440" tIns="45720" rIns="91440" bIns="45720" rtlCol="0" anchor="t">
            <a:normAutofit/>
          </a:bodyPr>
          <a:lstStyle/>
          <a:p>
            <a:pPr marL="514350" indent="-514350">
              <a:buAutoNum type="arabicPeriod"/>
            </a:pPr>
            <a:r>
              <a:rPr lang="en-US" b="1" dirty="0">
                <a:solidFill>
                  <a:schemeClr val="bg2">
                    <a:lumMod val="25000"/>
                  </a:schemeClr>
                </a:solidFill>
                <a:latin typeface="Helvetica"/>
                <a:ea typeface="Helvetica Neue" panose="02000503000000020004" pitchFamily="2" charset="0"/>
                <a:cs typeface="Helvetica Neue" panose="02000503000000020004" pitchFamily="2" charset="0"/>
              </a:rPr>
              <a:t>New State-of-the-Art FBS Press Box at Bowers Stadium</a:t>
            </a:r>
            <a:endParaRPr lang="en-US" b="1"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400438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Questions?</a:t>
            </a:r>
          </a:p>
        </p:txBody>
      </p:sp>
      <p:pic>
        <p:nvPicPr>
          <p:cNvPr id="5" name="Picture 4">
            <a:extLst>
              <a:ext uri="{FF2B5EF4-FFF2-40B4-BE49-F238E27FC236}">
                <a16:creationId xmlns:a16="http://schemas.microsoft.com/office/drawing/2014/main" id="{DA7E4B59-9D15-D109-98FF-2F07995C39F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760269" y="5436973"/>
            <a:ext cx="2671461" cy="1118286"/>
          </a:xfrm>
          <a:prstGeom prst="rect">
            <a:avLst/>
          </a:prstGeom>
        </p:spPr>
      </p:pic>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Department of Athletics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NCAA Division 1 Men’s Sports Sponsored (7)</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Baseball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Basketball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Cross Country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Football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Golf</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Indoor Track</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Outdoor Track</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NCAA Division I Women’s Sports Sponsored (10)</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Basketball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Bowling</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Cross Country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Golf</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Soccer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Softball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Tennis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Indoor Track</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Outdoor Track</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Volleyball</a:t>
            </a: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Priority 1: Prioritize Student Success and Student Access</a:t>
            </a:r>
          </a:p>
          <a:p>
            <a:pPr marL="0" indent="0">
              <a:buNone/>
            </a:pPr>
            <a:endParaRPr lang="en-US" dirty="0">
              <a:solidFill>
                <a:schemeClr val="bg2">
                  <a:lumMod val="25000"/>
                </a:schemeClr>
              </a:solidFill>
              <a:latin typeface="Helvetica"/>
              <a:ea typeface="+mn-lt"/>
              <a:cs typeface="Helvetica"/>
            </a:endParaRPr>
          </a:p>
          <a:p>
            <a:pPr lvl="1"/>
            <a:r>
              <a:rPr lang="en-US" dirty="0">
                <a:latin typeface="Helvetica"/>
                <a:ea typeface="+mn-lt"/>
                <a:cs typeface="Helvetica"/>
              </a:rPr>
              <a:t>The department produced an overall grade point average of 3.07 for all seventeen sports. </a:t>
            </a:r>
            <a:endParaRPr lang="en-US">
              <a:latin typeface="Helvetica"/>
              <a:ea typeface="+mn-lt"/>
              <a:cs typeface="+mn-lt"/>
            </a:endParaRPr>
          </a:p>
          <a:p>
            <a:pPr lvl="1"/>
            <a:r>
              <a:rPr lang="en-US" dirty="0">
                <a:latin typeface="Helvetica"/>
                <a:ea typeface="Helvetica Neue" panose="02000503000000020004" pitchFamily="2" charset="0"/>
                <a:cs typeface="Helvetica"/>
              </a:rPr>
              <a:t>Every athletic team was certified above the 930 NCAA Academic Progress Rate requirement with the Softball, Tennis, and Volleyball teams receiving a perfect multi-year average of 1000.</a:t>
            </a:r>
            <a:endParaRPr lang="en-US" dirty="0">
              <a:latin typeface="Helvetica"/>
              <a:ea typeface="+mn-lt"/>
              <a:cs typeface="Helvetica"/>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662283" y="1825625"/>
            <a:ext cx="10711394" cy="4301642"/>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Priority 2: Embody a Culture of Excellence</a:t>
            </a:r>
          </a:p>
          <a:p>
            <a:pPr marL="457200" lvl="1" indent="0">
              <a:buNone/>
            </a:pPr>
            <a:endParaRPr lang="en-US" sz="2000" dirty="0">
              <a:solidFill>
                <a:srgbClr val="253565"/>
              </a:solidFill>
              <a:latin typeface="Helvetica"/>
              <a:ea typeface="+mn-lt"/>
              <a:cs typeface="Helvetica"/>
            </a:endParaRPr>
          </a:p>
          <a:p>
            <a:pPr lvl="1"/>
            <a:r>
              <a:rPr lang="en-US" dirty="0">
                <a:latin typeface="Helvetica"/>
                <a:ea typeface="Helvetica Neue" panose="02000503000000020004" pitchFamily="2" charset="0"/>
                <a:cs typeface="Helvetica"/>
              </a:rPr>
              <a:t>The Baseball team won the WAC Southwest Division Championship in the Spring of 2022</a:t>
            </a:r>
            <a:endParaRPr lang="en-US" dirty="0">
              <a:latin typeface="Helvetica"/>
              <a:ea typeface="+mn-lt"/>
              <a:cs typeface="Helvetica"/>
            </a:endParaRPr>
          </a:p>
          <a:p>
            <a:pPr lvl="1"/>
            <a:r>
              <a:rPr lang="en-US" dirty="0">
                <a:latin typeface="Helvetica"/>
                <a:cs typeface="Helvetica"/>
              </a:rPr>
              <a:t>Women's Golf advanced to the NCAA Regionals</a:t>
            </a:r>
            <a:endParaRPr lang="en-US" dirty="0">
              <a:ea typeface="+mn-lt"/>
              <a:cs typeface="+mn-lt"/>
            </a:endParaRPr>
          </a:p>
          <a:p>
            <a:pPr lvl="1"/>
            <a:r>
              <a:rPr lang="en-US" dirty="0">
                <a:latin typeface="Helvetica"/>
                <a:cs typeface="Helvetica"/>
              </a:rPr>
              <a:t>Men's Basketball advanced to the 2nd round of the NIT </a:t>
            </a:r>
          </a:p>
          <a:p>
            <a:pPr lvl="1"/>
            <a:r>
              <a:rPr lang="en-US" dirty="0">
                <a:latin typeface="Helvetica"/>
                <a:cs typeface="Helvetica"/>
              </a:rPr>
              <a:t>Women's Bowling advanced to the NCAA Regionals</a:t>
            </a:r>
          </a:p>
          <a:p>
            <a:pPr lvl="1"/>
            <a:endParaRPr lang="en-US" dirty="0">
              <a:latin typeface="Helvetica"/>
              <a:cs typeface="Helvetica"/>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680869" y="1872088"/>
            <a:ext cx="10822906" cy="4301642"/>
          </a:xfrm>
        </p:spPr>
        <p:txBody>
          <a:bodyPr vert="horz" lIns="91440" tIns="45720" rIns="91440" bIns="45720" rtlCol="0" anchor="t">
            <a:normAutofit/>
          </a:bodyPr>
          <a:lstStyle/>
          <a:p>
            <a:r>
              <a:rPr lang="en-US" sz="2400" dirty="0">
                <a:latin typeface="Helvetica"/>
                <a:ea typeface="Helvetica Neue" panose="02000503000000020004" pitchFamily="2" charset="0"/>
                <a:cs typeface="Helvetica Neue" panose="02000503000000020004" pitchFamily="2" charset="0"/>
              </a:rPr>
              <a:t>Priority 3: Elevate the Reputation and Visibility of SHSU</a:t>
            </a:r>
          </a:p>
          <a:p>
            <a:pPr marL="0" indent="0">
              <a:buNone/>
            </a:pPr>
            <a:endParaRPr lang="en-US" dirty="0">
              <a:latin typeface="Helvetica"/>
              <a:ea typeface="+mn-lt"/>
              <a:cs typeface="Helvetica"/>
            </a:endParaRPr>
          </a:p>
          <a:p>
            <a:pPr lvl="1"/>
            <a:r>
              <a:rPr lang="en-US" dirty="0">
                <a:latin typeface="Helvetica"/>
                <a:ea typeface="+mn-lt"/>
                <a:cs typeface="Helvetica"/>
              </a:rPr>
              <a:t>Viera Permata Rosada competed at NCAA Women's Golf Championships</a:t>
            </a:r>
            <a:endParaRPr lang="en-US" dirty="0">
              <a:latin typeface="Helvetica"/>
              <a:ea typeface="+mn-lt"/>
              <a:cs typeface="+mn-lt"/>
            </a:endParaRPr>
          </a:p>
          <a:p>
            <a:pPr lvl="1"/>
            <a:r>
              <a:rPr lang="en-US" dirty="0">
                <a:latin typeface="Helvetica"/>
                <a:cs typeface="Helvetica"/>
              </a:rPr>
              <a:t>Clayton Fritsch finished 2nd in Pole Vault at the NCAA Outdoor Track &amp; Field Championships in Spring 2022.</a:t>
            </a:r>
          </a:p>
          <a:p>
            <a:pPr lvl="1"/>
            <a:r>
              <a:rPr lang="en-US" dirty="0">
                <a:latin typeface="Helvetica"/>
                <a:ea typeface="+mn-lt"/>
                <a:cs typeface="+mn-lt"/>
              </a:rPr>
              <a:t>Clayton Fritsch was named the WAC Outdoor Field Athlete of the Year</a:t>
            </a:r>
            <a:endParaRPr lang="en-US" dirty="0">
              <a:latin typeface="Helvetica"/>
              <a:cs typeface="Helvetica"/>
            </a:endParaRPr>
          </a:p>
          <a:p>
            <a:pPr lvl="1"/>
            <a:r>
              <a:rPr lang="en-US" dirty="0">
                <a:latin typeface="Helvetica"/>
                <a:cs typeface="Calibri"/>
              </a:rPr>
              <a:t>Qua Grant was named the WAC Player of the Year in Men's Basketball</a:t>
            </a:r>
          </a:p>
          <a:p>
            <a:pPr lvl="1"/>
            <a:endParaRPr lang="en-US" dirty="0">
              <a:latin typeface="Helvetica"/>
              <a:cs typeface="Helvetica"/>
            </a:endParaRPr>
          </a:p>
          <a:p>
            <a:pPr lvl="1"/>
            <a:endParaRPr lang="en-US" dirty="0">
              <a:latin typeface="Helvetica"/>
              <a:cs typeface="Helvetica"/>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FY 2023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1"/>
          </p:nvPr>
        </p:nvSpPr>
        <p:spPr>
          <a:xfrm>
            <a:off x="848136" y="1825625"/>
            <a:ext cx="10525541" cy="4301642"/>
          </a:xfrm>
        </p:spPr>
        <p:txBody>
          <a:bodyPr vert="horz" lIns="91440" tIns="45720" rIns="91440" bIns="45720" rtlCol="0" anchor="t">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endParaRPr lang="en-US" dirty="0">
              <a:solidFill>
                <a:schemeClr val="bg2">
                  <a:lumMod val="25000"/>
                </a:schemeClr>
              </a:solidFill>
              <a:latin typeface="Helvetica"/>
              <a:ea typeface="Helvetica Neue" panose="02000503000000020004" pitchFamily="2" charset="0"/>
              <a:cs typeface="Helvetica"/>
            </a:endParaRPr>
          </a:p>
          <a:p>
            <a:pPr lvl="1"/>
            <a:r>
              <a:rPr lang="en-US" dirty="0">
                <a:latin typeface="Helvetica"/>
                <a:ea typeface="Helvetica Neue" panose="02000503000000020004" pitchFamily="2" charset="0"/>
                <a:cs typeface="Helvetica"/>
              </a:rPr>
              <a:t>The department continues to be a leader in NCAA compliance.</a:t>
            </a:r>
          </a:p>
          <a:p>
            <a:pPr lvl="1"/>
            <a:endParaRPr lang="en-US" dirty="0">
              <a:latin typeface="Helvetica"/>
              <a:ea typeface="+mn-lt"/>
              <a:cs typeface="+mn-lt"/>
            </a:endParaRPr>
          </a:p>
          <a:p>
            <a:pPr lvl="1"/>
            <a:r>
              <a:rPr lang="en-US" dirty="0">
                <a:latin typeface="Helvetica"/>
                <a:ea typeface="Helvetica Neue" panose="02000503000000020004" pitchFamily="2" charset="0"/>
                <a:cs typeface="Helvetica"/>
              </a:rPr>
              <a:t>By the accomplishments stated in Priorities #1, 2, &amp; 3, the department has supported the University’s mission, thereby serving the State of Texas at a high level.</a:t>
            </a:r>
            <a:endParaRPr lang="en-US" dirty="0">
              <a:latin typeface="Helvetica"/>
              <a:cs typeface="Helvetica"/>
            </a:endParaRPr>
          </a:p>
        </p:txBody>
      </p:sp>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5" name="Title 1">
            <a:extLst>
              <a:ext uri="{FF2B5EF4-FFF2-40B4-BE49-F238E27FC236}">
                <a16:creationId xmlns:a16="http://schemas.microsoft.com/office/drawing/2014/main" id="{0D632CB9-ADC2-E274-4E42-69E47FD9FB33}"/>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2DA2C932-99DF-D06F-A956-CC184A043E78}"/>
              </a:ext>
            </a:extLst>
          </p:cNvPr>
          <p:cNvGraphicFramePr>
            <a:graphicFrameLocks noGrp="1"/>
          </p:cNvGraphicFramePr>
          <p:nvPr>
            <p:extLst>
              <p:ext uri="{D42A27DB-BD31-4B8C-83A1-F6EECF244321}">
                <p14:modId xmlns:p14="http://schemas.microsoft.com/office/powerpoint/2010/main" val="2304966206"/>
              </p:ext>
            </p:extLst>
          </p:nvPr>
        </p:nvGraphicFramePr>
        <p:xfrm>
          <a:off x="838199" y="1372630"/>
          <a:ext cx="10515600" cy="4253792"/>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#1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Addition of 10 Football Scholarships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 </a:t>
                      </a:r>
                    </a:p>
                    <a:p>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$250,000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Overall, 85 Football scholarships are required to meet NCAA FBS and Conference USA requirements.  An additional 10 scholarships are needed for 2023-24 to meet this requirement after 12 were added during 2022-23.  </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The addition of 10 scholarships is needed for Football to be able to compete in NCAA FBS and Conference USA and to receive revenue distribution.</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2379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#2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C3A8575A-EB22-1187-5EA3-739E84F867B1}"/>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BC84E82B-8BDC-6A0A-4E07-C35FBDD3D746}"/>
              </a:ext>
            </a:extLst>
          </p:cNvPr>
          <p:cNvGraphicFramePr>
            <a:graphicFrameLocks noGrp="1"/>
          </p:cNvGraphicFramePr>
          <p:nvPr>
            <p:extLst>
              <p:ext uri="{D42A27DB-BD31-4B8C-83A1-F6EECF244321}">
                <p14:modId xmlns:p14="http://schemas.microsoft.com/office/powerpoint/2010/main" val="2398324146"/>
              </p:ext>
            </p:extLst>
          </p:nvPr>
        </p:nvGraphicFramePr>
        <p:xfrm>
          <a:off x="838199" y="1372630"/>
          <a:ext cx="10515600" cy="4363570"/>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#2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Travel Expenses for Athletic Teams</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3 Goal 3: Elevate the University’s reputation and community engagement by becoming a successful NCAA Division I (FBS) Conference USA member</a:t>
                      </a: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$550,000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will allow Athletics to cover the increased expenses of team travel due to the new conference move/scheduling and the overall increases in transportation, lodging, and meal costs.</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With the move to Conference USA, more air travel will be required which will equate to an increase in travel costs.  Athletics may not be able to fund team travel at the needed level and would have to reduce funds in other areas.  The student-athlete experience would be greatly diminished.</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6466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48130D7A-19A3-7725-6E48-4CAFDD31343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73678" y="6127267"/>
            <a:ext cx="685800" cy="596900"/>
          </a:xfrm>
          <a:prstGeom prst="rect">
            <a:avLst/>
          </a:prstGeom>
        </p:spPr>
      </p:pic>
      <p:sp>
        <p:nvSpPr>
          <p:cNvPr id="8" name="TextBox 7">
            <a:extLst>
              <a:ext uri="{FF2B5EF4-FFF2-40B4-BE49-F238E27FC236}">
                <a16:creationId xmlns:a16="http://schemas.microsoft.com/office/drawing/2014/main" id="{2281B12B-FF45-3A2D-2273-5A366DE2F7A4}"/>
              </a:ext>
            </a:extLst>
          </p:cNvPr>
          <p:cNvSpPr txBox="1"/>
          <p:nvPr/>
        </p:nvSpPr>
        <p:spPr>
          <a:xfrm>
            <a:off x="1053547" y="1371597"/>
            <a:ext cx="2392001" cy="400110"/>
          </a:xfrm>
          <a:prstGeom prst="rect">
            <a:avLst/>
          </a:prstGeom>
          <a:noFill/>
        </p:spPr>
        <p:txBody>
          <a:bodyPr wrap="none" rtlCol="0">
            <a:spAutoFit/>
          </a:bodyPr>
          <a:lstStyle/>
          <a:p>
            <a:r>
              <a:rPr lang="en-US" sz="2000" b="1" dirty="0">
                <a:solidFill>
                  <a:schemeClr val="bg1"/>
                </a:solidFill>
                <a:latin typeface="Helvetica" pitchFamily="2" charset="0"/>
              </a:rPr>
              <a:t>#3 Budget Priority</a:t>
            </a:r>
          </a:p>
        </p:txBody>
      </p:sp>
      <p:sp>
        <p:nvSpPr>
          <p:cNvPr id="9" name="TextBox 8">
            <a:extLst>
              <a:ext uri="{FF2B5EF4-FFF2-40B4-BE49-F238E27FC236}">
                <a16:creationId xmlns:a16="http://schemas.microsoft.com/office/drawing/2014/main" id="{DAF0D539-F745-D6AB-10F3-A0D9081B1D79}"/>
              </a:ext>
            </a:extLst>
          </p:cNvPr>
          <p:cNvSpPr txBox="1"/>
          <p:nvPr/>
        </p:nvSpPr>
        <p:spPr>
          <a:xfrm>
            <a:off x="6095999" y="1371597"/>
            <a:ext cx="2704587" cy="400110"/>
          </a:xfrm>
          <a:prstGeom prst="rect">
            <a:avLst/>
          </a:prstGeom>
          <a:noFill/>
        </p:spPr>
        <p:txBody>
          <a:bodyPr wrap="none" rtlCol="0">
            <a:spAutoFit/>
          </a:bodyPr>
          <a:lstStyle/>
          <a:p>
            <a:r>
              <a:rPr lang="en-US" sz="2000" b="1" dirty="0">
                <a:solidFill>
                  <a:schemeClr val="bg1"/>
                </a:solidFill>
                <a:latin typeface="Helvetica" pitchFamily="2" charset="0"/>
              </a:rPr>
              <a:t>What is the request?</a:t>
            </a:r>
          </a:p>
        </p:txBody>
      </p:sp>
      <p:sp>
        <p:nvSpPr>
          <p:cNvPr id="5" name="Title 1">
            <a:extLst>
              <a:ext uri="{FF2B5EF4-FFF2-40B4-BE49-F238E27FC236}">
                <a16:creationId xmlns:a16="http://schemas.microsoft.com/office/drawing/2014/main" id="{E54022F2-0FCF-C37E-BD5E-BF2E9FCAD77D}"/>
              </a:ext>
            </a:extLst>
          </p:cNvPr>
          <p:cNvSpPr>
            <a:spLocks noGrp="1"/>
          </p:cNvSpPr>
          <p:nvPr>
            <p:ph type="title"/>
          </p:nvPr>
        </p:nvSpPr>
        <p:spPr>
          <a:xfrm>
            <a:off x="838199" y="139354"/>
            <a:ext cx="10515600" cy="1325563"/>
          </a:xfrm>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Budget Request</a:t>
            </a:r>
          </a:p>
        </p:txBody>
      </p:sp>
      <p:graphicFrame>
        <p:nvGraphicFramePr>
          <p:cNvPr id="10" name="Table 7">
            <a:extLst>
              <a:ext uri="{FF2B5EF4-FFF2-40B4-BE49-F238E27FC236}">
                <a16:creationId xmlns:a16="http://schemas.microsoft.com/office/drawing/2014/main" id="{59504203-95BC-CB79-4460-36ACA4CC06BB}"/>
              </a:ext>
            </a:extLst>
          </p:cNvPr>
          <p:cNvGraphicFramePr>
            <a:graphicFrameLocks noGrp="1"/>
          </p:cNvGraphicFramePr>
          <p:nvPr>
            <p:extLst>
              <p:ext uri="{D42A27DB-BD31-4B8C-83A1-F6EECF244321}">
                <p14:modId xmlns:p14="http://schemas.microsoft.com/office/powerpoint/2010/main" val="3190430950"/>
              </p:ext>
            </p:extLst>
          </p:nvPr>
        </p:nvGraphicFramePr>
        <p:xfrm>
          <a:off x="838199" y="1372630"/>
          <a:ext cx="10515600" cy="4253792"/>
        </p:xfrm>
        <a:graphic>
          <a:graphicData uri="http://schemas.openxmlformats.org/drawingml/2006/table">
            <a:tbl>
              <a:tblPr firstRow="1" bandRow="1">
                <a:tableStyleId>{21E4AEA4-8DFA-4A89-87EB-49C32662AFE0}</a:tableStyleId>
              </a:tblPr>
              <a:tblGrid>
                <a:gridCol w="2789584">
                  <a:extLst>
                    <a:ext uri="{9D8B030D-6E8A-4147-A177-3AD203B41FA5}">
                      <a16:colId xmlns:a16="http://schemas.microsoft.com/office/drawing/2014/main" val="1196900940"/>
                    </a:ext>
                  </a:extLst>
                </a:gridCol>
                <a:gridCol w="7726016">
                  <a:extLst>
                    <a:ext uri="{9D8B030D-6E8A-4147-A177-3AD203B41FA5}">
                      <a16:colId xmlns:a16="http://schemas.microsoft.com/office/drawing/2014/main" val="3568809713"/>
                    </a:ext>
                  </a:extLst>
                </a:gridCol>
              </a:tblGrid>
              <a:tr h="406471">
                <a:tc>
                  <a:txBody>
                    <a:bodyPr/>
                    <a:lstStyle/>
                    <a:p>
                      <a:r>
                        <a:rPr lang="en-US" sz="2000" b="1" i="0" dirty="0">
                          <a:latin typeface="Helvetica" pitchFamily="2" charset="0"/>
                        </a:rPr>
                        <a:t>#3 Budget Priority</a:t>
                      </a:r>
                    </a:p>
                  </a:txBody>
                  <a:tcPr>
                    <a:solidFill>
                      <a:srgbClr val="E3643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schemeClr val="bg1"/>
                          </a:solidFill>
                          <a:latin typeface="Helvetica" pitchFamily="2" charset="0"/>
                        </a:rPr>
                        <a:t>Addition of Cost of Attendance Award Expenses for Football</a:t>
                      </a:r>
                    </a:p>
                  </a:txBody>
                  <a:tcPr>
                    <a:solidFill>
                      <a:srgbClr val="E36436"/>
                    </a:solidFill>
                  </a:tcPr>
                </a:tc>
                <a:extLst>
                  <a:ext uri="{0D108BD9-81ED-4DB2-BD59-A6C34878D82A}">
                    <a16:rowId xmlns:a16="http://schemas.microsoft.com/office/drawing/2014/main" val="1047101734"/>
                  </a:ext>
                </a:extLst>
              </a:tr>
              <a:tr h="741534">
                <a:tc>
                  <a:txBody>
                    <a:bodyPr/>
                    <a:lstStyle/>
                    <a:p>
                      <a:r>
                        <a:rPr lang="en-US" sz="1800" b="1" i="0" dirty="0">
                          <a:solidFill>
                            <a:schemeClr val="bg2">
                              <a:lumMod val="25000"/>
                            </a:schemeClr>
                          </a:solidFill>
                          <a:latin typeface="Helvetica" pitchFamily="2" charset="0"/>
                        </a:rPr>
                        <a:t>Aligned with Strategic</a:t>
                      </a:r>
                    </a:p>
                    <a:p>
                      <a:r>
                        <a:rPr lang="en-US" sz="1800" b="1" i="0" dirty="0">
                          <a:solidFill>
                            <a:schemeClr val="bg2">
                              <a:lumMod val="25000"/>
                            </a:schemeClr>
                          </a:solidFill>
                          <a:latin typeface="Helvetica" pitchFamily="2" charset="0"/>
                        </a:rPr>
                        <a:t>Priority Goal</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Strategic Priority 1 Goal 1: Recruit, retain, graduate, and empower students to drive sustainable growth.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txBody>
                  <a:tcPr>
                    <a:solidFill>
                      <a:schemeClr val="bg1"/>
                    </a:solidFill>
                  </a:tcPr>
                </a:tc>
                <a:extLst>
                  <a:ext uri="{0D108BD9-81ED-4DB2-BD59-A6C34878D82A}">
                    <a16:rowId xmlns:a16="http://schemas.microsoft.com/office/drawing/2014/main" val="1953934233"/>
                  </a:ext>
                </a:extLst>
              </a:tr>
              <a:tr h="455671">
                <a:tc>
                  <a:txBody>
                    <a:bodyPr/>
                    <a:lstStyle/>
                    <a:p>
                      <a:r>
                        <a:rPr lang="en-US" sz="1800" b="1" i="0" dirty="0">
                          <a:solidFill>
                            <a:schemeClr val="bg2">
                              <a:lumMod val="25000"/>
                            </a:schemeClr>
                          </a:solidFill>
                          <a:latin typeface="Helvetica" pitchFamily="2" charset="0"/>
                        </a:rPr>
                        <a:t>Amount Requested</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$137,500</a:t>
                      </a:r>
                    </a:p>
                  </a:txBody>
                  <a:tcPr>
                    <a:solidFill>
                      <a:schemeClr val="accent2">
                        <a:lumMod val="40000"/>
                        <a:lumOff val="60000"/>
                      </a:schemeClr>
                    </a:solidFill>
                  </a:tcPr>
                </a:tc>
                <a:extLst>
                  <a:ext uri="{0D108BD9-81ED-4DB2-BD59-A6C34878D82A}">
                    <a16:rowId xmlns:a16="http://schemas.microsoft.com/office/drawing/2014/main" val="3209393977"/>
                  </a:ext>
                </a:extLst>
              </a:tr>
              <a:tr h="489757">
                <a:tc>
                  <a:txBody>
                    <a:bodyPr/>
                    <a:lstStyle/>
                    <a:p>
                      <a:r>
                        <a:rPr lang="en-US" sz="1800" b="1" i="0" dirty="0">
                          <a:solidFill>
                            <a:schemeClr val="bg2">
                              <a:lumMod val="25000"/>
                            </a:schemeClr>
                          </a:solidFill>
                          <a:latin typeface="Helvetica" pitchFamily="2" charset="0"/>
                        </a:rPr>
                        <a:t>Frequency of Need</a:t>
                      </a:r>
                    </a:p>
                  </a:txBody>
                  <a:tcPr>
                    <a:solidFill>
                      <a:schemeClr val="bg1"/>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Recurring</a:t>
                      </a:r>
                    </a:p>
                  </a:txBody>
                  <a:tcPr>
                    <a:solidFill>
                      <a:schemeClr val="bg1"/>
                    </a:solidFill>
                  </a:tcPr>
                </a:tc>
                <a:extLst>
                  <a:ext uri="{0D108BD9-81ED-4DB2-BD59-A6C34878D82A}">
                    <a16:rowId xmlns:a16="http://schemas.microsoft.com/office/drawing/2014/main" val="708386040"/>
                  </a:ext>
                </a:extLst>
              </a:tr>
              <a:tr h="1121911">
                <a:tc>
                  <a:txBody>
                    <a:bodyPr/>
                    <a:lstStyle/>
                    <a:p>
                      <a:r>
                        <a:rPr lang="en-US" sz="1800" b="1" i="0" dirty="0">
                          <a:solidFill>
                            <a:schemeClr val="bg2">
                              <a:lumMod val="25000"/>
                            </a:schemeClr>
                          </a:solidFill>
                          <a:latin typeface="Helvetica" pitchFamily="2" charset="0"/>
                        </a:rPr>
                        <a:t>Opportunity Statement</a:t>
                      </a:r>
                    </a:p>
                  </a:txBody>
                  <a:tcPr>
                    <a:solidFill>
                      <a:schemeClr val="accent2">
                        <a:lumMod val="40000"/>
                        <a:lumOff val="60000"/>
                      </a:schemeClr>
                    </a:solidFill>
                  </a:tcPr>
                </a:tc>
                <a:tc>
                  <a:txBody>
                    <a:bodyPr/>
                    <a:lstStyle/>
                    <a:p>
                      <a:r>
                        <a:rPr lang="en-US" sz="1600" b="0" i="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This will allow SHSU to recruit competitive athletes for the move to NCAA FBS and Conference USA in Fall 2023.</a:t>
                      </a:r>
                    </a:p>
                  </a:txBody>
                  <a:tcPr>
                    <a:solidFill>
                      <a:schemeClr val="accent2">
                        <a:lumMod val="40000"/>
                        <a:lumOff val="60000"/>
                      </a:schemeClr>
                    </a:solidFill>
                  </a:tcPr>
                </a:tc>
                <a:extLst>
                  <a:ext uri="{0D108BD9-81ED-4DB2-BD59-A6C34878D82A}">
                    <a16:rowId xmlns:a16="http://schemas.microsoft.com/office/drawing/2014/main" val="126973460"/>
                  </a:ext>
                </a:extLst>
              </a:tr>
              <a:tr h="957022">
                <a:tc>
                  <a:txBody>
                    <a:bodyPr/>
                    <a:lstStyle/>
                    <a:p>
                      <a:r>
                        <a:rPr lang="en-US" sz="1800" b="1" i="0" dirty="0">
                          <a:latin typeface="Helvetica" pitchFamily="2" charset="0"/>
                        </a:rPr>
                        <a:t>Risk Statement</a:t>
                      </a:r>
                    </a:p>
                  </a:txBody>
                  <a:tcPr>
                    <a:solidFill>
                      <a:schemeClr val="bg1"/>
                    </a:solidFill>
                  </a:tcPr>
                </a:tc>
                <a:tc>
                  <a:txBody>
                    <a:bodyPr/>
                    <a:lstStyle/>
                    <a:p>
                      <a:r>
                        <a:rPr lang="en-US" sz="1600" b="0" i="0" dirty="0">
                          <a:latin typeface="Helvetica" pitchFamily="2" charset="0"/>
                          <a:ea typeface="Helvetica Neue" panose="02000503000000020004" pitchFamily="2" charset="0"/>
                          <a:cs typeface="Helvetica Neue" panose="02000503000000020004" pitchFamily="2" charset="0"/>
                        </a:rPr>
                        <a:t>Without the ability to award Cost of Attendance expenses for Football, SHSU may not be able to recruit and retain the caliber of student-athletes needed to compete successfully in NCAA FBS and Conference USA.</a:t>
                      </a:r>
                    </a:p>
                  </a:txBody>
                  <a:tcPr>
                    <a:solidFill>
                      <a:schemeClr val="bg1"/>
                    </a:solidFill>
                  </a:tcPr>
                </a:tc>
                <a:extLst>
                  <a:ext uri="{0D108BD9-81ED-4DB2-BD59-A6C34878D82A}">
                    <a16:rowId xmlns:a16="http://schemas.microsoft.com/office/drawing/2014/main" val="3968074787"/>
                  </a:ext>
                </a:extLst>
              </a:tr>
            </a:tbl>
          </a:graphicData>
        </a:graphic>
      </p:graphicFrame>
    </p:spTree>
    <p:extLst>
      <p:ext uri="{BB962C8B-B14F-4D97-AF65-F5344CB8AC3E}">
        <p14:creationId xmlns:p14="http://schemas.microsoft.com/office/powerpoint/2010/main" val="1850747661"/>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TotalTime>
  <Words>970</Words>
  <Application>Microsoft Office PowerPoint</Application>
  <PresentationFormat>Widescreen</PresentationFormat>
  <Paragraphs>136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Helvetica</vt:lpstr>
      <vt:lpstr>Helvetica Neue</vt:lpstr>
      <vt:lpstr>Office Theme 2013 - 2022</vt:lpstr>
      <vt:lpstr>Athletics</vt:lpstr>
      <vt:lpstr>Department of Athletics</vt:lpstr>
      <vt:lpstr>FY 2023 Accomplishments</vt:lpstr>
      <vt:lpstr>FY 2023 Accomplishments</vt:lpstr>
      <vt:lpstr>FY 2023 Accomplishments</vt:lpstr>
      <vt:lpstr>FY 2023 Accomplishments</vt:lpstr>
      <vt:lpstr>Budget Request</vt:lpstr>
      <vt:lpstr>Budget Request</vt:lpstr>
      <vt:lpstr>Budget Request</vt:lpstr>
      <vt:lpstr>Budget Request</vt:lpstr>
      <vt:lpstr>Budget Request</vt:lpstr>
      <vt:lpstr>Summary of Budget Requests</vt:lpstr>
      <vt:lpstr>Prospective “Big Ideas”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Nguyen, Du</cp:lastModifiedBy>
  <cp:revision>133</cp:revision>
  <cp:lastPrinted>2023-03-27T13:19:51Z</cp:lastPrinted>
  <dcterms:created xsi:type="dcterms:W3CDTF">2023-01-09T16:14:47Z</dcterms:created>
  <dcterms:modified xsi:type="dcterms:W3CDTF">2023-03-30T14:02:41Z</dcterms:modified>
</cp:coreProperties>
</file>